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2"/>
  </p:notesMasterIdLst>
  <p:sldIdLst>
    <p:sldId id="256" r:id="rId2"/>
    <p:sldId id="257" r:id="rId3"/>
    <p:sldId id="258" r:id="rId4"/>
    <p:sldId id="264" r:id="rId5"/>
    <p:sldId id="265" r:id="rId6"/>
    <p:sldId id="260" r:id="rId7"/>
    <p:sldId id="267" r:id="rId8"/>
    <p:sldId id="262" r:id="rId9"/>
    <p:sldId id="263" r:id="rId10"/>
    <p:sldId id="266" r:id="rId11"/>
  </p:sldIdLst>
  <p:sldSz cx="9144000" cy="5143500" type="screen16x9"/>
  <p:notesSz cx="6858000" cy="9144000"/>
  <p:embeddedFontLst>
    <p:embeddedFont>
      <p:font typeface="Open Sans" panose="020B0606030504020204" pitchFamily="34" charset="0"/>
      <p:regular r:id="rId13"/>
      <p:bold r:id="rId14"/>
      <p:italic r:id="rId15"/>
      <p:boldItalic r:id="rId16"/>
    </p:embeddedFont>
    <p:embeddedFont>
      <p:font typeface="Palatino Linotype" panose="02040502050505030304" pitchFamily="18"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4644"/>
  </p:normalViewPr>
  <p:slideViewPr>
    <p:cSldViewPr snapToGrid="0">
      <p:cViewPr varScale="1">
        <p:scale>
          <a:sx n="120" d="100"/>
          <a:sy n="120" d="100"/>
        </p:scale>
        <p:origin x="200" y="3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8T02:43:02.353"/>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Open Sans"/>
                <a:ea typeface="Open Sans"/>
                <a:cs typeface="Open Sans"/>
                <a:sym typeface="Open Sans"/>
              </a:defRPr>
            </a:lvl1pPr>
            <a:lvl2pPr marL="914400" marR="0" lvl="1" indent="-228600" algn="l" rtl="0">
              <a:spcBef>
                <a:spcPts val="360"/>
              </a:spcBef>
              <a:spcAft>
                <a:spcPts val="0"/>
              </a:spcAft>
              <a:buSzPts val="1400"/>
              <a:buNone/>
              <a:defRPr sz="1200" b="0" i="0" u="none" strike="noStrike" cap="none">
                <a:solidFill>
                  <a:schemeClr val="dk1"/>
                </a:solidFill>
                <a:latin typeface="Open Sans"/>
                <a:ea typeface="Open Sans"/>
                <a:cs typeface="Open Sans"/>
                <a:sym typeface="Open Sans"/>
              </a:defRPr>
            </a:lvl2pPr>
            <a:lvl3pPr marL="1371600" marR="0" lvl="2" indent="-228600" algn="l" rtl="0">
              <a:spcBef>
                <a:spcPts val="360"/>
              </a:spcBef>
              <a:spcAft>
                <a:spcPts val="0"/>
              </a:spcAft>
              <a:buSzPts val="1400"/>
              <a:buNone/>
              <a:defRPr sz="1200" b="0" i="0" u="none" strike="noStrike" cap="none">
                <a:solidFill>
                  <a:schemeClr val="dk1"/>
                </a:solidFill>
                <a:latin typeface="Open Sans"/>
                <a:ea typeface="Open Sans"/>
                <a:cs typeface="Open Sans"/>
                <a:sym typeface="Open Sans"/>
              </a:defRPr>
            </a:lvl3pPr>
            <a:lvl4pPr marL="1828800" marR="0" lvl="3" indent="-228600" algn="l" rtl="0">
              <a:spcBef>
                <a:spcPts val="360"/>
              </a:spcBef>
              <a:spcAft>
                <a:spcPts val="0"/>
              </a:spcAft>
              <a:buSzPts val="1400"/>
              <a:buNone/>
              <a:defRPr sz="1200" b="0" i="0" u="none" strike="noStrike" cap="none">
                <a:solidFill>
                  <a:schemeClr val="dk1"/>
                </a:solidFill>
                <a:latin typeface="Open Sans"/>
                <a:ea typeface="Open Sans"/>
                <a:cs typeface="Open Sans"/>
                <a:sym typeface="Open Sans"/>
              </a:defRPr>
            </a:lvl4pPr>
            <a:lvl5pPr marL="2286000" marR="0" lvl="4" indent="-228600" algn="l" rtl="0">
              <a:spcBef>
                <a:spcPts val="360"/>
              </a:spcBef>
              <a:spcAft>
                <a:spcPts val="0"/>
              </a:spcAft>
              <a:buSzPts val="1400"/>
              <a:buNone/>
              <a:defRPr sz="1200" b="0" i="0" u="none" strike="noStrike" cap="none">
                <a:solidFill>
                  <a:schemeClr val="dk1"/>
                </a:solidFill>
                <a:latin typeface="Open Sans"/>
                <a:ea typeface="Open Sans"/>
                <a:cs typeface="Open Sans"/>
                <a:sym typeface="Open Sa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2pPr>
            <a:lvl3pPr marR="0" lvl="2"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3pPr>
            <a:lvl4pPr marR="0" lvl="3"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4pPr>
            <a:lvl5pPr marR="0" lvl="4"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5pPr>
            <a:lvl6pPr marR="0" lvl="5"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6pPr>
            <a:lvl7pPr marR="0" lvl="6"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7pPr>
            <a:lvl8pPr marR="0" lvl="7"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8pPr>
            <a:lvl9pPr marR="0" lvl="8" algn="l" rtl="0">
              <a:spcBef>
                <a:spcPts val="0"/>
              </a:spcBef>
              <a:spcAft>
                <a:spcPts val="0"/>
              </a:spcAft>
              <a:buSzPts val="1400"/>
              <a:buNone/>
              <a:defRPr sz="2400" b="0" i="0" u="none" strike="noStrike" cap="none">
                <a:solidFill>
                  <a:schemeClr val="dk1"/>
                </a:solidFill>
                <a:latin typeface="Helvetica Neue Light"/>
                <a:ea typeface="Helvetica Neue Light"/>
                <a:cs typeface="Helvetica Neue Light"/>
                <a:sym typeface="Helvetica Neue Light"/>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59cec5e7e2_0_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1</a:t>
            </a:fld>
            <a:endParaRPr sz="1200" b="0" i="0" u="none" strike="noStrike" cap="none">
              <a:solidFill>
                <a:schemeClr val="dk1"/>
              </a:solidFill>
              <a:latin typeface="Open Sans"/>
              <a:ea typeface="Open Sans"/>
              <a:cs typeface="Open Sans"/>
              <a:sym typeface="Open Sans"/>
            </a:endParaRPr>
          </a:p>
        </p:txBody>
      </p:sp>
      <p:sp>
        <p:nvSpPr>
          <p:cNvPr id="43" name="Google Shape;43;g59cec5e7e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 name="Google Shape;44;g59cec5e7e2_0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en-US" dirty="0"/>
              <a:t>Hi! I’m Elisa </a:t>
            </a:r>
            <a:r>
              <a:rPr lang="en-US" dirty="0" err="1"/>
              <a:t>Beshero</a:t>
            </a:r>
            <a:r>
              <a:rPr lang="en-US" dirty="0"/>
              <a:t>-Bondar from Pitt-Greensburg’s Center for the Digital Text! I’m here to show you, rapidly, the kinds of projects you can build starting with </a:t>
            </a:r>
            <a:r>
              <a:rPr lang="en-US" dirty="0" err="1"/>
              <a:t>eXensible</a:t>
            </a:r>
            <a:r>
              <a:rPr lang="en-US" dirty="0"/>
              <a:t> Markup Language (XML), and How to grow data forests with XML trees.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XML follows a tree data structure: that is, it makes a hierarchy from a single root element, and from that root (like the root of a tree) we make as many branches and nested leaves as we wish. In a way, it might help to think of this as something you can see SIDEWAYS in an XML document, with the root node embracing the whole. If we put a collection of XML documents together, we begin to make a forest, and they don’t all have to be structured the same way.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2</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475530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realize that a tree data structure doesn’t really represent a text (or document or work) in real life. It’s something we impose in order to collect and organize data we care about. What you see on the screen here is built from XML markup data, and it’s representing a passage from a torn manuscript of a letter from 19</a:t>
            </a:r>
            <a:r>
              <a:rPr lang="en-US" baseline="30000" dirty="0"/>
              <a:t>th</a:t>
            </a:r>
            <a:r>
              <a:rPr lang="en-US" dirty="0"/>
              <a:t>-c. author Mary Russell Mitford to Samuel Hamilton. Markup data helps us to capture lots of information in this passage about people, publications, the condition of the manuscript (where the hole is) and places.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3</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99317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at a </a:t>
            </a:r>
            <a:r>
              <a:rPr lang="en-US" dirty="0" err="1"/>
              <a:t>photofacsimile</a:t>
            </a:r>
            <a:r>
              <a:rPr lang="en-US" dirty="0"/>
              <a:t> of that passage, the opening of a letter. The handwriting itself contains some markup (see the insertions, the labeling at the top left n another hand for example. In figuring out how to encode a primary source like a manuscript, we want to decide our organizing principle for an XML hierarchy: do we organize page by page or paragraph by paragraph (understanding that these will span pages)? We can downplay the page organization by using self-closing elements—milestone markers for a page--nested inside the paragraphs, and that’s the strategy we use in the Mitford project, where we want to study relationships established among people, places, and publications inside a holding paragraph.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4</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404937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complexity of surfaces and hands that we try to capture with markup—on the right is handwriting of Mitford’s mother, folded into the address leaf. We see wax seals and postmarks—and we can decide whether or not to encode these in detail based on position on paper, or whether simply to describe them as METADATA, information preserved in a heading. We choose the latter and follow the Text Encoding Initiative, or TEI encoding Guidelines for describing this information—TEI gives us choices about this that we need to decide on as well as a controlled vocabulary for organizing our XML data model. Really it offers a wonderful textbook for electronic encoding of primary sources—for anything we can call writing on a surface (from inscriptions on tablets to manuscripts and printed documents)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5</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4641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stuck inside our hierarchical XML data structure—and we can choose to encode in order to PULL or extract data from the trees, and express its relationships in alternative ways for visualization. Here are examples from two of my projects. In the Mitford project, we pulled data about the people to whom Mitford was writing over thousands of </a:t>
            </a:r>
            <a:r>
              <a:rPr lang="en-US" dirty="0" err="1"/>
              <a:t>latters</a:t>
            </a:r>
            <a:r>
              <a:rPr lang="en-US" dirty="0"/>
              <a:t>, and visualized this in a series of network graphs by decade. We also can visualize how different versions of the same document cluster and diverge in relation to another—as seen in this data from the Frankenstein Variorum project.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6</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53284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real project, we construct XML trees of multiple kinds and interweave them together. Here on the left is a view of the structure of our Site Index for the Digital Mitford project, with details on named persons, places, organizations, etc. On the right is a document hierarchy for a letter, which references data on the Site Index tree to dereference people, places, organizations, etc. Our trees are interwoven in controlled ways with rules called schemas that we also express with XML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8</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036724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XML projects can bring people together when XML is written with a shared controlled vocabulary. Every year at Pitt-Greensburg campus we bring together people interested in learning from the Digital Mitford project how to build an XML forest ecosystem and how to work in structured ways with XML data. This is something to share with students and colleagues across institutions—and the forests we build become resources for long-range ongoing research of many kinds. XML data can build research hives, as it has done with our Mitford project.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9</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487725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XML is not difficult—learning to transform and pull data from it and build visualizations is a matter of weeks and months, not years. Here are some resources for learning more, including some annual workshops we hold and teaching materials you can follow on your own, and resources to help you see the </a:t>
            </a:r>
            <a:r>
              <a:rPr lang="en-US"/>
              <a:t>forest from the trees!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Open Sans"/>
                <a:ea typeface="Open Sans"/>
                <a:cs typeface="Open Sans"/>
                <a:sym typeface="Open Sans"/>
              </a:rPr>
              <a:t>10</a:t>
            </a:fld>
            <a:endParaRPr lang="en-US"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015890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
        <p:cNvGrpSpPr/>
        <p:nvPr/>
      </p:nvGrpSpPr>
      <p:grpSpPr>
        <a:xfrm>
          <a:off x="0" y="0"/>
          <a:ext cx="0" cy="0"/>
          <a:chOff x="0" y="0"/>
          <a:chExt cx="0" cy="0"/>
        </a:xfrm>
      </p:grpSpPr>
      <p:pic>
        <p:nvPicPr>
          <p:cNvPr id="16" name="Google Shape;16;p2" descr="_Plaid-Digital_FINAL-NEW.png"/>
          <p:cNvPicPr preferRelativeResize="0"/>
          <p:nvPr/>
        </p:nvPicPr>
        <p:blipFill rotWithShape="1">
          <a:blip r:embed="rId2">
            <a:alphaModFix/>
          </a:blip>
          <a:srcRect l="84737" t="23988" r="4770" b="1989"/>
          <a:stretch/>
        </p:blipFill>
        <p:spPr>
          <a:xfrm>
            <a:off x="457200" y="0"/>
            <a:ext cx="790575" cy="5143500"/>
          </a:xfrm>
          <a:prstGeom prst="rect">
            <a:avLst/>
          </a:prstGeom>
          <a:noFill/>
          <a:ln>
            <a:noFill/>
          </a:ln>
        </p:spPr>
      </p:pic>
      <p:pic>
        <p:nvPicPr>
          <p:cNvPr id="17" name="Google Shape;17;p2"/>
          <p:cNvPicPr preferRelativeResize="0"/>
          <p:nvPr/>
        </p:nvPicPr>
        <p:blipFill rotWithShape="1">
          <a:blip r:embed="rId3">
            <a:alphaModFix/>
          </a:blip>
          <a:srcRect/>
          <a:stretch/>
        </p:blipFill>
        <p:spPr>
          <a:xfrm>
            <a:off x="2209800" y="1551975"/>
            <a:ext cx="3429001" cy="306388"/>
          </a:xfrm>
          <a:prstGeom prst="rect">
            <a:avLst/>
          </a:prstGeom>
          <a:noFill/>
          <a:ln>
            <a:noFill/>
          </a:ln>
        </p:spPr>
      </p:pic>
      <p:pic>
        <p:nvPicPr>
          <p:cNvPr id="18" name="Google Shape;18;p2" descr="_Plaid-Digital_FINAL-NEW.png"/>
          <p:cNvPicPr preferRelativeResize="0"/>
          <p:nvPr/>
        </p:nvPicPr>
        <p:blipFill rotWithShape="1">
          <a:blip r:embed="rId2">
            <a:alphaModFix/>
          </a:blip>
          <a:srcRect l="84737" t="23988" r="4770" b="1989"/>
          <a:stretch/>
        </p:blipFill>
        <p:spPr>
          <a:xfrm>
            <a:off x="457200" y="0"/>
            <a:ext cx="790575" cy="5143500"/>
          </a:xfrm>
          <a:prstGeom prst="rect">
            <a:avLst/>
          </a:prstGeom>
          <a:noFill/>
          <a:ln>
            <a:noFill/>
          </a:ln>
        </p:spPr>
      </p:pic>
      <p:pic>
        <p:nvPicPr>
          <p:cNvPr id="19" name="Google Shape;19;p2"/>
          <p:cNvPicPr preferRelativeResize="0"/>
          <p:nvPr/>
        </p:nvPicPr>
        <p:blipFill rotWithShape="1">
          <a:blip r:embed="rId4">
            <a:alphaModFix/>
          </a:blip>
          <a:srcRect/>
          <a:stretch/>
        </p:blipFill>
        <p:spPr>
          <a:xfrm>
            <a:off x="7772400" y="4248150"/>
            <a:ext cx="1154590" cy="73639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5"/>
          <p:cNvSpPr txBox="1">
            <a:spLocks noGrp="1"/>
          </p:cNvSpPr>
          <p:nvPr>
            <p:ph type="body" idx="2"/>
          </p:nvPr>
        </p:nvSpPr>
        <p:spPr>
          <a:xfrm>
            <a:off x="4727448" y="1212300"/>
            <a:ext cx="3959352"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6"/>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7"/>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7"/>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7"/>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_Plaid-Digital_FINAL-NEW.png"/>
          <p:cNvPicPr preferRelativeResize="0"/>
          <p:nvPr/>
        </p:nvPicPr>
        <p:blipFill rotWithShape="1">
          <a:blip r:embed="rId9">
            <a:alphaModFix/>
          </a:blip>
          <a:srcRect l="59550" t="20875" r="39888" b="2893"/>
          <a:stretch/>
        </p:blipFill>
        <p:spPr>
          <a:xfrm rot="5400000">
            <a:off x="3798887" y="1046163"/>
            <a:ext cx="60325" cy="7658100"/>
          </a:xfrm>
          <a:prstGeom prst="rect">
            <a:avLst/>
          </a:prstGeom>
          <a:noFill/>
          <a:ln>
            <a:noFill/>
          </a:ln>
        </p:spPr>
      </p:pic>
      <p:pic>
        <p:nvPicPr>
          <p:cNvPr id="11" name="Google Shape;11;p1" descr="_Plaid-Digital_FINAL-NEW.png"/>
          <p:cNvPicPr preferRelativeResize="0"/>
          <p:nvPr/>
        </p:nvPicPr>
        <p:blipFill rotWithShape="1">
          <a:blip r:embed="rId9">
            <a:alphaModFix/>
          </a:blip>
          <a:srcRect l="59550" t="20875" r="39888" b="2893"/>
          <a:stretch/>
        </p:blipFill>
        <p:spPr>
          <a:xfrm rot="5400000">
            <a:off x="3798887" y="1046163"/>
            <a:ext cx="60325" cy="7658100"/>
          </a:xfrm>
          <a:prstGeom prst="rect">
            <a:avLst/>
          </a:prstGeom>
          <a:noFill/>
          <a:ln>
            <a:noFill/>
          </a:ln>
        </p:spPr>
      </p:pic>
      <p:sp>
        <p:nvSpPr>
          <p:cNvPr id="12" name="Google Shape;12;p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4200" b="0" i="0" u="none" strike="noStrike" cap="none">
                <a:solidFill>
                  <a:schemeClr val="dk2"/>
                </a:solidFill>
                <a:latin typeface="Times"/>
                <a:ea typeface="Times"/>
                <a:cs typeface="Times"/>
                <a:sym typeface="Times"/>
              </a:defRPr>
            </a:lvl6pPr>
            <a:lvl7pPr marR="0" lvl="6" algn="l" rtl="0">
              <a:spcBef>
                <a:spcPts val="0"/>
              </a:spcBef>
              <a:spcAft>
                <a:spcPts val="0"/>
              </a:spcAft>
              <a:buSzPts val="1400"/>
              <a:buNone/>
              <a:defRPr sz="4200" b="0" i="0" u="none" strike="noStrike" cap="none">
                <a:solidFill>
                  <a:schemeClr val="dk2"/>
                </a:solidFill>
                <a:latin typeface="Times"/>
                <a:ea typeface="Times"/>
                <a:cs typeface="Times"/>
                <a:sym typeface="Times"/>
              </a:defRPr>
            </a:lvl7pPr>
            <a:lvl8pPr marR="0" lvl="7" algn="l" rtl="0">
              <a:spcBef>
                <a:spcPts val="0"/>
              </a:spcBef>
              <a:spcAft>
                <a:spcPts val="0"/>
              </a:spcAft>
              <a:buSzPts val="1400"/>
              <a:buNone/>
              <a:defRPr sz="4200" b="0" i="0" u="none" strike="noStrike" cap="none">
                <a:solidFill>
                  <a:schemeClr val="dk2"/>
                </a:solidFill>
                <a:latin typeface="Times"/>
                <a:ea typeface="Times"/>
                <a:cs typeface="Times"/>
                <a:sym typeface="Times"/>
              </a:defRPr>
            </a:lvl8pPr>
            <a:lvl9pPr marR="0" lvl="8" algn="l" rtl="0">
              <a:spcBef>
                <a:spcPts val="0"/>
              </a:spcBef>
              <a:spcAft>
                <a:spcPts val="0"/>
              </a:spcAft>
              <a:buSzPts val="1400"/>
              <a:buNone/>
              <a:defRPr sz="4200" b="0" i="0" u="none" strike="noStrike" cap="none">
                <a:solidFill>
                  <a:schemeClr val="dk2"/>
                </a:solidFill>
                <a:latin typeface="Times"/>
                <a:ea typeface="Times"/>
                <a:cs typeface="Times"/>
                <a:sym typeface="Times"/>
              </a:defRPr>
            </a:lvl9pPr>
          </a:lstStyle>
          <a:p>
            <a:endParaRPr/>
          </a:p>
        </p:txBody>
      </p:sp>
      <p:sp>
        <p:nvSpPr>
          <p:cNvPr id="13" name="Google Shape;13;p1"/>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lstStyle>
            <a:lvl1pPr marL="457200" marR="0" lvl="0" indent="-228600" algn="l" rtl="0">
              <a:spcBef>
                <a:spcPts val="600"/>
              </a:spcBef>
              <a:spcAft>
                <a:spcPts val="0"/>
              </a:spcAft>
              <a:buSzPts val="1400"/>
              <a:buNone/>
              <a:defRPr sz="1400" b="0" i="0" u="none" strike="noStrike" cap="none">
                <a:solidFill>
                  <a:schemeClr val="dk1"/>
                </a:solidFill>
                <a:latin typeface="Open Sans"/>
                <a:ea typeface="Open Sans"/>
                <a:cs typeface="Open Sans"/>
                <a:sym typeface="Open Sans"/>
              </a:defRPr>
            </a:lvl1pPr>
            <a:lvl2pPr marL="914400" marR="0" lvl="1" indent="-326390" algn="l" rtl="0">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 name="Google Shape;14;p1"/>
          <p:cNvPicPr preferRelativeResize="0"/>
          <p:nvPr/>
        </p:nvPicPr>
        <p:blipFill rotWithShape="1">
          <a:blip r:embed="rId10">
            <a:alphaModFix/>
          </a:blip>
          <a:srcRect/>
          <a:stretch/>
        </p:blipFill>
        <p:spPr>
          <a:xfrm>
            <a:off x="7772400" y="4248150"/>
            <a:ext cx="1154590" cy="73639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s://www.greensburg.pitt.edu/digital-humanities/center-digital-text" TargetMode="Externa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greensburg.pitt.edu/"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digitalmitford.github.io/DigMitCS/index.html" TargetMode="External"/><Relationship Id="rId3" Type="http://schemas.openxmlformats.org/officeDocument/2006/relationships/hyperlink" Target="https://www.tei-c.org/release/doc/tei-p5-doc/en/html/index.html" TargetMode="External"/><Relationship Id="rId7" Type="http://schemas.openxmlformats.org/officeDocument/2006/relationships/hyperlink" Target="https://digitalmitford.org/" TargetMode="External"/><Relationship Id="rId12" Type="http://schemas.openxmlformats.org/officeDocument/2006/relationships/hyperlink" Target="https://ebeshero.github.io/UpTransform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ebeshero.github.io/thalaba/cytosc.html" TargetMode="External"/><Relationship Id="rId11" Type="http://schemas.openxmlformats.org/officeDocument/2006/relationships/hyperlink" Target="http://ebeshero.github.io/thalaba/index.html" TargetMode="External"/><Relationship Id="rId5" Type="http://schemas.openxmlformats.org/officeDocument/2006/relationships/hyperlink" Target="http://dh.obdurodon.org/" TargetMode="External"/><Relationship Id="rId10" Type="http://schemas.openxmlformats.org/officeDocument/2006/relationships/hyperlink" Target="https://pghfrankenstein.github.io/Pittsburgh_Frankenstein/" TargetMode="External"/><Relationship Id="rId4" Type="http://schemas.openxmlformats.org/officeDocument/2006/relationships/hyperlink" Target="https://dh.newtfire.org/" TargetMode="External"/><Relationship Id="rId9" Type="http://schemas.openxmlformats.org/officeDocument/2006/relationships/hyperlink" Target="https://newtfir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igitalmitford.org/"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ebeshero.github.io/thalaba/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
        <p:cNvGrpSpPr/>
        <p:nvPr/>
      </p:nvGrpSpPr>
      <p:grpSpPr>
        <a:xfrm>
          <a:off x="0" y="0"/>
          <a:ext cx="0" cy="0"/>
          <a:chOff x="0" y="0"/>
          <a:chExt cx="0" cy="0"/>
        </a:xfrm>
      </p:grpSpPr>
      <p:cxnSp>
        <p:nvCxnSpPr>
          <p:cNvPr id="46" name="Google Shape;46;p9"/>
          <p:cNvCxnSpPr/>
          <p:nvPr/>
        </p:nvCxnSpPr>
        <p:spPr>
          <a:xfrm>
            <a:off x="2209800" y="3486150"/>
            <a:ext cx="5486400" cy="0"/>
          </a:xfrm>
          <a:prstGeom prst="straightConnector1">
            <a:avLst/>
          </a:prstGeom>
          <a:noFill/>
          <a:ln w="9525" cap="flat" cmpd="sng">
            <a:solidFill>
              <a:srgbClr val="000000"/>
            </a:solidFill>
            <a:prstDash val="solid"/>
            <a:round/>
            <a:headEnd type="none" w="med" len="med"/>
            <a:tailEnd type="none" w="med" len="med"/>
          </a:ln>
        </p:spPr>
      </p:cxnSp>
      <p:sp>
        <p:nvSpPr>
          <p:cNvPr id="47" name="Google Shape;47;p9"/>
          <p:cNvSpPr txBox="1"/>
          <p:nvPr/>
        </p:nvSpPr>
        <p:spPr>
          <a:xfrm>
            <a:off x="1537790" y="1006402"/>
            <a:ext cx="4225057" cy="1371600"/>
          </a:xfrm>
          <a:prstGeom prst="rect">
            <a:avLst/>
          </a:prstGeom>
          <a:noFill/>
          <a:ln>
            <a:noFill/>
          </a:ln>
        </p:spPr>
        <p:txBody>
          <a:bodyPr spcFirstLastPara="1" wrap="square" lIns="91425" tIns="45700" rIns="91425" bIns="45700" anchor="t" anchorCtr="0">
            <a:noAutofit/>
          </a:bodyPr>
          <a:lstStyle/>
          <a:p>
            <a:pPr marL="3175" marR="0" lvl="0" indent="-3175" algn="l" rtl="0">
              <a:spcBef>
                <a:spcPts val="0"/>
              </a:spcBef>
              <a:spcAft>
                <a:spcPts val="0"/>
              </a:spcAft>
              <a:buNone/>
            </a:pPr>
            <a:r>
              <a:rPr lang="en-US" sz="4000" dirty="0">
                <a:latin typeface="Open Sans"/>
                <a:ea typeface="Open Sans"/>
                <a:cs typeface="Open Sans"/>
                <a:sym typeface="Open Sans"/>
              </a:rPr>
              <a:t>How to grow data forests with XML trees</a:t>
            </a:r>
            <a:endParaRPr lang="en-US" dirty="0"/>
          </a:p>
        </p:txBody>
      </p:sp>
      <p:sp>
        <p:nvSpPr>
          <p:cNvPr id="48" name="Google Shape;48;p9"/>
          <p:cNvSpPr txBox="1"/>
          <p:nvPr/>
        </p:nvSpPr>
        <p:spPr>
          <a:xfrm>
            <a:off x="1360967" y="3638550"/>
            <a:ext cx="5786593" cy="1444200"/>
          </a:xfrm>
          <a:prstGeom prst="rect">
            <a:avLst/>
          </a:prstGeom>
          <a:noFill/>
          <a:ln>
            <a:noFill/>
          </a:ln>
        </p:spPr>
        <p:txBody>
          <a:bodyPr spcFirstLastPara="1" wrap="square" lIns="91425" tIns="45700" rIns="91425" bIns="45700" anchor="t" anchorCtr="0">
            <a:noAutofit/>
          </a:bodyPr>
          <a:lstStyle/>
          <a:p>
            <a:pPr marL="3175" marR="0" lvl="0" indent="-3175" algn="l" rtl="0">
              <a:spcBef>
                <a:spcPts val="0"/>
              </a:spcBef>
              <a:spcAft>
                <a:spcPts val="0"/>
              </a:spcAft>
              <a:buNone/>
            </a:pPr>
            <a:r>
              <a:rPr lang="en-US" i="0" u="none" strike="noStrike" cap="none" dirty="0">
                <a:latin typeface="Open Sans"/>
                <a:ea typeface="Open Sans"/>
                <a:cs typeface="Open Sans"/>
                <a:sym typeface="Open Sans"/>
              </a:rPr>
              <a:t>Elisa </a:t>
            </a:r>
            <a:r>
              <a:rPr lang="en-US" i="0" u="none" strike="noStrike" cap="none" dirty="0" err="1">
                <a:latin typeface="Open Sans"/>
                <a:ea typeface="Open Sans"/>
                <a:cs typeface="Open Sans"/>
                <a:sym typeface="Open Sans"/>
              </a:rPr>
              <a:t>Beshero</a:t>
            </a:r>
            <a:r>
              <a:rPr lang="en-US" i="0" u="none" strike="noStrike" cap="none" dirty="0">
                <a:latin typeface="Open Sans"/>
                <a:ea typeface="Open Sans"/>
                <a:cs typeface="Open Sans"/>
                <a:sym typeface="Open Sans"/>
              </a:rPr>
              <a:t>-Bondar, PhD</a:t>
            </a:r>
            <a:endParaRPr sz="1200" dirty="0"/>
          </a:p>
          <a:p>
            <a:pPr marL="3175" marR="0" lvl="0" indent="-3175" algn="l" rtl="0">
              <a:spcBef>
                <a:spcPts val="320"/>
              </a:spcBef>
              <a:spcAft>
                <a:spcPts val="0"/>
              </a:spcAft>
              <a:buNone/>
            </a:pPr>
            <a:r>
              <a:rPr lang="en-US" b="0" u="none" strike="noStrike" cap="none" dirty="0">
                <a:latin typeface="Open Sans"/>
                <a:ea typeface="Open Sans"/>
                <a:cs typeface="Open Sans"/>
                <a:sym typeface="Open Sans"/>
              </a:rPr>
              <a:t>Director, </a:t>
            </a:r>
            <a:r>
              <a:rPr lang="en-US" b="0" u="none" strike="noStrike" cap="none" dirty="0">
                <a:latin typeface="Open Sans"/>
                <a:ea typeface="Open Sans"/>
                <a:cs typeface="Open Sans"/>
                <a:sym typeface="Open Sans"/>
                <a:hlinkClick r:id="rId3"/>
              </a:rPr>
              <a:t>Center for the Digital Text</a:t>
            </a:r>
            <a:endParaRPr b="0" u="none" strike="noStrike" cap="none" dirty="0">
              <a:latin typeface="Open Sans"/>
              <a:ea typeface="Open Sans"/>
              <a:cs typeface="Open Sans"/>
              <a:sym typeface="Open Sans"/>
            </a:endParaRPr>
          </a:p>
          <a:p>
            <a:pPr marL="3175" marR="0" lvl="0" indent="-3175" algn="l" rtl="0">
              <a:spcBef>
                <a:spcPts val="320"/>
              </a:spcBef>
              <a:spcAft>
                <a:spcPts val="0"/>
              </a:spcAft>
              <a:buNone/>
            </a:pPr>
            <a:r>
              <a:rPr lang="en-US" dirty="0">
                <a:latin typeface="Open Sans"/>
                <a:ea typeface="Open Sans"/>
                <a:cs typeface="Open Sans"/>
                <a:sym typeface="Open Sans"/>
              </a:rPr>
              <a:t>Associate Professor of English</a:t>
            </a:r>
          </a:p>
          <a:p>
            <a:pPr marL="3175" marR="0" lvl="0" indent="-3175" algn="l" rtl="0">
              <a:spcBef>
                <a:spcPts val="320"/>
              </a:spcBef>
              <a:spcAft>
                <a:spcPts val="0"/>
              </a:spcAft>
              <a:buNone/>
            </a:pPr>
            <a:r>
              <a:rPr lang="en-US" dirty="0">
                <a:latin typeface="Open Sans"/>
                <a:ea typeface="Open Sans"/>
                <a:cs typeface="Open Sans"/>
                <a:sym typeface="Open Sans"/>
              </a:rPr>
              <a:t>U. of Pittsburgh, Greensburg</a:t>
            </a:r>
            <a:endParaRPr dirty="0">
              <a:latin typeface="Open Sans"/>
              <a:ea typeface="Open Sans"/>
              <a:cs typeface="Open Sans"/>
              <a:sym typeface="Open Sans"/>
            </a:endParaRPr>
          </a:p>
          <a:p>
            <a:pPr marL="3175" marR="0" lvl="0" indent="-3175" algn="l" rtl="0">
              <a:spcBef>
                <a:spcPts val="320"/>
              </a:spcBef>
              <a:spcAft>
                <a:spcPts val="0"/>
              </a:spcAft>
              <a:buNone/>
            </a:pPr>
            <a:r>
              <a:rPr lang="en-US" dirty="0">
                <a:latin typeface="Open Sans"/>
                <a:ea typeface="Open Sans"/>
                <a:cs typeface="Open Sans"/>
                <a:sym typeface="Open Sans"/>
              </a:rPr>
              <a:t>@</a:t>
            </a:r>
            <a:r>
              <a:rPr lang="en-US" dirty="0" err="1">
                <a:latin typeface="Open Sans"/>
                <a:ea typeface="Open Sans"/>
                <a:cs typeface="Open Sans"/>
                <a:sym typeface="Open Sans"/>
              </a:rPr>
              <a:t>epyllia</a:t>
            </a:r>
            <a:endParaRPr dirty="0">
              <a:latin typeface="Open Sans"/>
              <a:ea typeface="Open Sans"/>
              <a:cs typeface="Open Sans"/>
              <a:sym typeface="Open Sans"/>
            </a:endParaRPr>
          </a:p>
        </p:txBody>
      </p:sp>
      <p:pic>
        <p:nvPicPr>
          <p:cNvPr id="49" name="Google Shape;49;p9"/>
          <p:cNvPicPr preferRelativeResize="0"/>
          <p:nvPr/>
        </p:nvPicPr>
        <p:blipFill>
          <a:blip r:embed="rId4">
            <a:alphaModFix/>
          </a:blip>
          <a:stretch>
            <a:fillRect/>
          </a:stretch>
        </p:blipFill>
        <p:spPr>
          <a:xfrm>
            <a:off x="7605025" y="2555013"/>
            <a:ext cx="1444200" cy="1444200"/>
          </a:xfrm>
          <a:prstGeom prst="rect">
            <a:avLst/>
          </a:prstGeom>
          <a:noFill/>
          <a:ln>
            <a:noFill/>
          </a:ln>
        </p:spPr>
      </p:pic>
      <p:sp>
        <p:nvSpPr>
          <p:cNvPr id="50" name="Google Shape;50;p9"/>
          <p:cNvSpPr txBox="1"/>
          <p:nvPr/>
        </p:nvSpPr>
        <p:spPr>
          <a:xfrm>
            <a:off x="6552625" y="625775"/>
            <a:ext cx="2104800" cy="24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a:ea typeface="Open Sans"/>
                <a:cs typeface="Open Sans"/>
                <a:sym typeface="Open Sans"/>
              </a:rPr>
              <a:t>UPLOAD YOUR PHOTO HERE</a:t>
            </a:r>
            <a:endParaRPr dirty="0">
              <a:latin typeface="Open Sans"/>
              <a:ea typeface="Open Sans"/>
              <a:cs typeface="Open Sans"/>
              <a:sym typeface="Open Sans"/>
            </a:endParaRPr>
          </a:p>
        </p:txBody>
      </p:sp>
      <p:pic>
        <p:nvPicPr>
          <p:cNvPr id="51" name="Google Shape;51;p9"/>
          <p:cNvPicPr preferRelativeResize="0"/>
          <p:nvPr/>
        </p:nvPicPr>
        <p:blipFill>
          <a:blip r:embed="rId5">
            <a:alphaModFix/>
          </a:blip>
          <a:stretch>
            <a:fillRect/>
          </a:stretch>
        </p:blipFill>
        <p:spPr>
          <a:xfrm>
            <a:off x="7566039" y="3638550"/>
            <a:ext cx="1444200" cy="1444200"/>
          </a:xfrm>
          <a:prstGeom prst="rect">
            <a:avLst/>
          </a:prstGeom>
          <a:noFill/>
          <a:ln>
            <a:noFill/>
          </a:ln>
        </p:spPr>
      </p:pic>
      <p:sp>
        <p:nvSpPr>
          <p:cNvPr id="52" name="Google Shape;52;p9"/>
          <p:cNvSpPr txBox="1"/>
          <p:nvPr/>
        </p:nvSpPr>
        <p:spPr>
          <a:xfrm>
            <a:off x="4703016" y="3721175"/>
            <a:ext cx="1288800" cy="116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Open Sans"/>
                <a:ea typeface="Open Sans"/>
                <a:cs typeface="Open Sans"/>
                <a:sym typeface="Open Sans"/>
              </a:rPr>
              <a:t>YOUR INSTITUTION HERE</a:t>
            </a:r>
            <a:endParaRPr dirty="0">
              <a:latin typeface="Open Sans"/>
              <a:ea typeface="Open Sans"/>
              <a:cs typeface="Open Sans"/>
              <a:sym typeface="Open Sans"/>
            </a:endParaRPr>
          </a:p>
        </p:txBody>
      </p:sp>
      <p:pic>
        <p:nvPicPr>
          <p:cNvPr id="7" name="Picture 6">
            <a:hlinkClick r:id="rId6"/>
            <a:extLst>
              <a:ext uri="{FF2B5EF4-FFF2-40B4-BE49-F238E27FC236}">
                <a16:creationId xmlns:a16="http://schemas.microsoft.com/office/drawing/2014/main" id="{1E76008C-DC10-EE40-ADBF-9E4146FD0F10}"/>
              </a:ext>
            </a:extLst>
          </p:cNvPr>
          <p:cNvPicPr>
            <a:picLocks noChangeAspect="1"/>
          </p:cNvPicPr>
          <p:nvPr/>
        </p:nvPicPr>
        <p:blipFill>
          <a:blip r:embed="rId7"/>
          <a:stretch>
            <a:fillRect/>
          </a:stretch>
        </p:blipFill>
        <p:spPr>
          <a:xfrm>
            <a:off x="4451024" y="3904226"/>
            <a:ext cx="3081583" cy="863777"/>
          </a:xfrm>
          <a:prstGeom prst="rect">
            <a:avLst/>
          </a:prstGeom>
        </p:spPr>
      </p:pic>
      <p:pic>
        <p:nvPicPr>
          <p:cNvPr id="13" name="Picture 12">
            <a:extLst>
              <a:ext uri="{FF2B5EF4-FFF2-40B4-BE49-F238E27FC236}">
                <a16:creationId xmlns:a16="http://schemas.microsoft.com/office/drawing/2014/main" id="{1C231424-2AE2-8A42-900A-A8D3DA9E0E16}"/>
              </a:ext>
            </a:extLst>
          </p:cNvPr>
          <p:cNvPicPr>
            <a:picLocks noChangeAspect="1"/>
          </p:cNvPicPr>
          <p:nvPr/>
        </p:nvPicPr>
        <p:blipFill>
          <a:blip r:embed="rId8"/>
          <a:stretch>
            <a:fillRect/>
          </a:stretch>
        </p:blipFill>
        <p:spPr>
          <a:xfrm>
            <a:off x="6552625" y="144854"/>
            <a:ext cx="2496600" cy="2496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4654-78CE-A14D-9E4F-EE1C99A284BB}"/>
              </a:ext>
            </a:extLst>
          </p:cNvPr>
          <p:cNvSpPr>
            <a:spLocks noGrp="1"/>
          </p:cNvSpPr>
          <p:nvPr>
            <p:ph type="title"/>
          </p:nvPr>
        </p:nvSpPr>
        <p:spPr>
          <a:xfrm>
            <a:off x="457200" y="149299"/>
            <a:ext cx="8229600" cy="609600"/>
          </a:xfrm>
        </p:spPr>
        <p:txBody>
          <a:bodyPr/>
          <a:lstStyle/>
          <a:p>
            <a:r>
              <a:rPr lang="en-US" dirty="0"/>
              <a:t>Into the forest! For more information and guidance…</a:t>
            </a:r>
          </a:p>
        </p:txBody>
      </p:sp>
      <p:sp>
        <p:nvSpPr>
          <p:cNvPr id="4" name="TextBox 3">
            <a:extLst>
              <a:ext uri="{FF2B5EF4-FFF2-40B4-BE49-F238E27FC236}">
                <a16:creationId xmlns:a16="http://schemas.microsoft.com/office/drawing/2014/main" id="{979AF858-D4DE-3D44-9785-4D050631A34B}"/>
              </a:ext>
            </a:extLst>
          </p:cNvPr>
          <p:cNvSpPr txBox="1"/>
          <p:nvPr/>
        </p:nvSpPr>
        <p:spPr>
          <a:xfrm>
            <a:off x="95693" y="599410"/>
            <a:ext cx="8856921" cy="4616648"/>
          </a:xfrm>
          <a:prstGeom prst="rect">
            <a:avLst/>
          </a:prstGeom>
          <a:noFill/>
        </p:spPr>
        <p:txBody>
          <a:bodyPr wrap="square" rtlCol="0">
            <a:spAutoFit/>
          </a:bodyPr>
          <a:lstStyle/>
          <a:p>
            <a:pPr marL="285750" indent="-285750">
              <a:buFont typeface="Arial" panose="020B0604020202020204" pitchFamily="34" charset="0"/>
              <a:buChar char="•"/>
            </a:pPr>
            <a:r>
              <a:rPr lang="en-US" dirty="0"/>
              <a:t>Text Encoding Initiative (TEI) P5 Guidelines for Electronic Text Encoding and Interchange: </a:t>
            </a:r>
            <a:r>
              <a:rPr lang="en-US" dirty="0">
                <a:hlinkClick r:id="rId3"/>
              </a:rPr>
              <a:t>https://www.tei-c.org/release/doc/tei-p5-doc/en/html/index.html</a:t>
            </a:r>
            <a:r>
              <a:rPr lang="en-US" dirty="0"/>
              <a:t> </a:t>
            </a:r>
          </a:p>
          <a:p>
            <a:endParaRPr lang="en-US" dirty="0"/>
          </a:p>
          <a:p>
            <a:pPr marL="285750" indent="-285750">
              <a:buFont typeface="Arial" panose="020B0604020202020204" pitchFamily="34" charset="0"/>
              <a:buChar char="•"/>
            </a:pPr>
            <a:r>
              <a:rPr lang="en-US" dirty="0"/>
              <a:t>Course materials on the XML family of languages at </a:t>
            </a:r>
            <a:r>
              <a:rPr lang="en-US" dirty="0">
                <a:hlinkClick r:id="rId4"/>
              </a:rPr>
              <a:t>https://dh.newtfire.org</a:t>
            </a:r>
            <a:r>
              <a:rPr lang="en-US" dirty="0"/>
              <a:t> and </a:t>
            </a:r>
            <a:r>
              <a:rPr lang="en-US" dirty="0">
                <a:hlinkClick r:id="rId5"/>
              </a:rPr>
              <a:t>http://dh.obdurodon.org</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 introduction to network analysis and </a:t>
            </a:r>
            <a:r>
              <a:rPr lang="en-US" dirty="0" err="1"/>
              <a:t>cytoscape</a:t>
            </a:r>
            <a:r>
              <a:rPr lang="en-US" dirty="0"/>
              <a:t> for XML coders: </a:t>
            </a:r>
            <a:r>
              <a:rPr lang="en-US" dirty="0">
                <a:hlinkClick r:id="rId6"/>
              </a:rPr>
              <a:t>http://ebeshero.github.io/thalaba/cytosc.html</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Digital Mitford project: </a:t>
            </a:r>
            <a:r>
              <a:rPr lang="en-US" dirty="0">
                <a:hlinkClick r:id="rId7"/>
              </a:rPr>
              <a:t>https://digitalmitford.org</a:t>
            </a:r>
            <a:r>
              <a:rPr lang="en-US" dirty="0"/>
              <a:t>, Coding School site: </a:t>
            </a:r>
            <a:r>
              <a:rPr lang="en-US" dirty="0">
                <a:hlinkClick r:id="rId8"/>
              </a:rPr>
              <a:t>https://digitalmitford.github.io/DigMitCS/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Newtfire</a:t>
            </a:r>
            <a:r>
              <a:rPr lang="en-US" dirty="0"/>
              <a:t> (a forest ecosystem of projects):  </a:t>
            </a:r>
            <a:r>
              <a:rPr lang="en-US" dirty="0">
                <a:hlinkClick r:id="rId9"/>
              </a:rPr>
              <a:t>https://newtfire.org</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Frankenstein Variorum on GitHub: </a:t>
            </a:r>
            <a:r>
              <a:rPr lang="en-US" dirty="0">
                <a:hlinkClick r:id="rId10"/>
              </a:rPr>
              <a:t>https://pghfrankenstein.github.io/Pittsburgh_Frankenstein/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Juxtapositions of place in Robert Southey’s </a:t>
            </a:r>
            <a:r>
              <a:rPr lang="en-US" i="1" dirty="0" err="1"/>
              <a:t>Thalaba</a:t>
            </a:r>
            <a:r>
              <a:rPr lang="en-US" i="1" dirty="0"/>
              <a:t> the Destroyer</a:t>
            </a:r>
            <a:r>
              <a:rPr lang="en-US" dirty="0"/>
              <a:t>: </a:t>
            </a:r>
            <a:r>
              <a:rPr lang="en-US" dirty="0">
                <a:hlinkClick r:id="rId11"/>
              </a:rPr>
              <a:t>http://ebeshero.github.io/thalaba/index.html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XPath for processing XML and managing projects (DHSI course materials 2019): </a:t>
            </a:r>
            <a:r>
              <a:rPr lang="en-US" dirty="0">
                <a:hlinkClick r:id="rId12"/>
              </a:rPr>
              <a:t>https://ebeshero.github.io/UpTransformation/</a:t>
            </a:r>
            <a:r>
              <a:rPr lang="en-US" dirty="0"/>
              <a:t> (2020 title will be Code the X-files using the XML family of languages) </a:t>
            </a:r>
          </a:p>
          <a:p>
            <a:endParaRPr lang="en-US" dirty="0"/>
          </a:p>
        </p:txBody>
      </p:sp>
    </p:spTree>
    <p:extLst>
      <p:ext uri="{BB962C8B-B14F-4D97-AF65-F5344CB8AC3E}">
        <p14:creationId xmlns:p14="http://schemas.microsoft.com/office/powerpoint/2010/main" val="323235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4EE7-2E17-0B44-87C4-4BB1020DE4F3}"/>
              </a:ext>
            </a:extLst>
          </p:cNvPr>
          <p:cNvSpPr>
            <a:spLocks noGrp="1"/>
          </p:cNvSpPr>
          <p:nvPr>
            <p:ph type="title"/>
          </p:nvPr>
        </p:nvSpPr>
        <p:spPr>
          <a:xfrm>
            <a:off x="457200" y="148064"/>
            <a:ext cx="8229600" cy="609600"/>
          </a:xfrm>
        </p:spPr>
        <p:txBody>
          <a:bodyPr/>
          <a:lstStyle/>
          <a:p>
            <a:r>
              <a:rPr lang="en-US" dirty="0"/>
              <a:t>XML is a tree</a:t>
            </a:r>
          </a:p>
        </p:txBody>
      </p:sp>
      <p:pic>
        <p:nvPicPr>
          <p:cNvPr id="7" name="Picture 6">
            <a:extLst>
              <a:ext uri="{FF2B5EF4-FFF2-40B4-BE49-F238E27FC236}">
                <a16:creationId xmlns:a16="http://schemas.microsoft.com/office/drawing/2014/main" id="{E91D1CFD-11CC-344E-8DD0-C217247A0659}"/>
              </a:ext>
            </a:extLst>
          </p:cNvPr>
          <p:cNvPicPr>
            <a:picLocks noChangeAspect="1"/>
          </p:cNvPicPr>
          <p:nvPr/>
        </p:nvPicPr>
        <p:blipFill>
          <a:blip r:embed="rId3"/>
          <a:stretch>
            <a:fillRect/>
          </a:stretch>
        </p:blipFill>
        <p:spPr>
          <a:xfrm>
            <a:off x="102762" y="666750"/>
            <a:ext cx="6610482" cy="3719086"/>
          </a:xfrm>
          <a:prstGeom prst="rect">
            <a:avLst/>
          </a:prstGeom>
        </p:spPr>
      </p:pic>
      <p:pic>
        <p:nvPicPr>
          <p:cNvPr id="11" name="Picture 10">
            <a:extLst>
              <a:ext uri="{FF2B5EF4-FFF2-40B4-BE49-F238E27FC236}">
                <a16:creationId xmlns:a16="http://schemas.microsoft.com/office/drawing/2014/main" id="{20485C79-F9C4-464B-9449-07E76423618C}"/>
              </a:ext>
            </a:extLst>
          </p:cNvPr>
          <p:cNvPicPr>
            <a:picLocks noChangeAspect="1"/>
          </p:cNvPicPr>
          <p:nvPr/>
        </p:nvPicPr>
        <p:blipFill>
          <a:blip r:embed="rId4"/>
          <a:stretch>
            <a:fillRect/>
          </a:stretch>
        </p:blipFill>
        <p:spPr>
          <a:xfrm rot="16200000">
            <a:off x="6322177" y="2668936"/>
            <a:ext cx="1702198" cy="2950802"/>
          </a:xfrm>
          <a:prstGeom prst="rect">
            <a:avLst/>
          </a:prstGeom>
        </p:spPr>
      </p:pic>
      <p:pic>
        <p:nvPicPr>
          <p:cNvPr id="12" name="Picture 11">
            <a:extLst>
              <a:ext uri="{FF2B5EF4-FFF2-40B4-BE49-F238E27FC236}">
                <a16:creationId xmlns:a16="http://schemas.microsoft.com/office/drawing/2014/main" id="{5A02B412-CCC9-D842-AE4C-20BA2A18CA70}"/>
              </a:ext>
            </a:extLst>
          </p:cNvPr>
          <p:cNvPicPr>
            <a:picLocks noChangeAspect="1"/>
          </p:cNvPicPr>
          <p:nvPr/>
        </p:nvPicPr>
        <p:blipFill>
          <a:blip r:embed="rId5"/>
          <a:stretch>
            <a:fillRect/>
          </a:stretch>
        </p:blipFill>
        <p:spPr>
          <a:xfrm rot="5400000">
            <a:off x="6074422" y="757664"/>
            <a:ext cx="2197708" cy="2197708"/>
          </a:xfrm>
          <a:prstGeom prst="rect">
            <a:avLst/>
          </a:prstGeom>
        </p:spPr>
      </p:pic>
    </p:spTree>
    <p:extLst>
      <p:ext uri="{BB962C8B-B14F-4D97-AF65-F5344CB8AC3E}">
        <p14:creationId xmlns:p14="http://schemas.microsoft.com/office/powerpoint/2010/main" val="258161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6231EA73-4F8F-8648-8A05-B02513EE67E6}"/>
              </a:ext>
            </a:extLst>
          </p:cNvPr>
          <p:cNvSpPr>
            <a:spLocks noGrp="1"/>
          </p:cNvSpPr>
          <p:nvPr>
            <p:ph type="title"/>
          </p:nvPr>
        </p:nvSpPr>
        <p:spPr>
          <a:xfrm>
            <a:off x="244549" y="308345"/>
            <a:ext cx="8761227" cy="744278"/>
          </a:xfrm>
        </p:spPr>
        <p:txBody>
          <a:bodyPr/>
          <a:lstStyle/>
          <a:p>
            <a:r>
              <a:rPr lang="en-US" dirty="0"/>
              <a:t>Your text is not a tree, </a:t>
            </a:r>
            <a:br>
              <a:rPr lang="en-US" dirty="0"/>
            </a:br>
            <a:r>
              <a:rPr lang="en-US" dirty="0"/>
              <a:t>but markup data grows on trees…</a:t>
            </a:r>
            <a:br>
              <a:rPr lang="en-US" dirty="0"/>
            </a:br>
            <a:br>
              <a:rPr lang="en-US" dirty="0"/>
            </a:br>
            <a:r>
              <a:rPr lang="en-US" b="0" dirty="0">
                <a:solidFill>
                  <a:srgbClr val="362819"/>
                </a:solidFill>
                <a:latin typeface="Palatino Linotype" panose="02040502050505030304" pitchFamily="18" charset="0"/>
              </a:rPr>
              <a:t>I avail myself of the return of our friend </a:t>
            </a:r>
            <a:r>
              <a:rPr lang="en-US" b="0" dirty="0">
                <a:solidFill>
                  <a:srgbClr val="990099"/>
                </a:solidFill>
                <a:latin typeface="Palatino Linotype" panose="02040502050505030304" pitchFamily="18" charset="0"/>
              </a:rPr>
              <a:t>Mr. </a:t>
            </a:r>
            <a:r>
              <a:rPr lang="en-US" b="0" dirty="0" err="1">
                <a:solidFill>
                  <a:srgbClr val="990099"/>
                </a:solidFill>
                <a:latin typeface="Palatino Linotype" panose="02040502050505030304" pitchFamily="18" charset="0"/>
              </a:rPr>
              <a:t>Talfourd</a:t>
            </a:r>
            <a:r>
              <a:rPr lang="en-US" b="0" dirty="0">
                <a:solidFill>
                  <a:srgbClr val="362819"/>
                </a:solidFill>
                <a:latin typeface="Palatino Linotype" panose="02040502050505030304" pitchFamily="18" charset="0"/>
              </a:rPr>
              <a:t> to send you another Article for the Magazine</a:t>
            </a:r>
            <a:r>
              <a:rPr lang="en-US" b="0" u="sng" dirty="0">
                <a:solidFill>
                  <a:srgbClr val="0000FF"/>
                </a:solidFill>
                <a:latin typeface="Palatino Linotype" panose="02040502050505030304" pitchFamily="18" charset="0"/>
              </a:rPr>
              <a:t>[2] </a:t>
            </a:r>
            <a:r>
              <a:rPr lang="en-US" b="0" dirty="0">
                <a:solidFill>
                  <a:srgbClr val="362819"/>
                </a:solidFill>
                <a:latin typeface="Palatino Linotype" panose="02040502050505030304" pitchFamily="18" charset="0"/>
              </a:rPr>
              <a:t>--I have one </a:t>
            </a:r>
            <a:r>
              <a:rPr lang="en-US" b="0" baseline="-25000" dirty="0">
                <a:solidFill>
                  <a:srgbClr val="362819"/>
                </a:solidFill>
                <a:latin typeface="Palatino Linotype" panose="02040502050505030304" pitchFamily="18" charset="0"/>
              </a:rPr>
              <a:t>^</a:t>
            </a:r>
            <a:r>
              <a:rPr lang="en-US" b="0" baseline="30000" dirty="0">
                <a:solidFill>
                  <a:srgbClr val="362819"/>
                </a:solidFill>
                <a:latin typeface="Palatino Linotype" panose="02040502050505030304" pitchFamily="18" charset="0"/>
              </a:rPr>
              <a:t>half written</a:t>
            </a:r>
            <a:r>
              <a:rPr lang="en-US" b="0" dirty="0">
                <a:solidFill>
                  <a:srgbClr val="362819"/>
                </a:solidFill>
                <a:latin typeface="Palatino Linotype" panose="02040502050505030304" pitchFamily="18" charset="0"/>
              </a:rPr>
              <a:t>, which you shall have by the middle of next week at latest--much sooner if I can find an opportunity--</a:t>
            </a:r>
            <a:r>
              <a:rPr lang="en-US" b="0" i="1" dirty="0">
                <a:solidFill>
                  <a:srgbClr val="362819"/>
                </a:solidFill>
                <a:latin typeface="Palatino Linotype" panose="02040502050505030304" pitchFamily="18" charset="0"/>
              </a:rPr>
              <a:t>[Gap: 1 chars, reason: torn.]</a:t>
            </a:r>
            <a:r>
              <a:rPr lang="en-US" b="0" dirty="0">
                <a:solidFill>
                  <a:srgbClr val="362819"/>
                </a:solidFill>
                <a:latin typeface="Palatino Linotype" panose="02040502050505030304" pitchFamily="18" charset="0"/>
              </a:rPr>
              <a:t>[o]n the subject of the "</a:t>
            </a:r>
            <a:r>
              <a:rPr lang="en-US" b="0" dirty="0" err="1">
                <a:solidFill>
                  <a:srgbClr val="362819"/>
                </a:solidFill>
                <a:latin typeface="Palatino Linotype" panose="02040502050505030304" pitchFamily="18" charset="0"/>
              </a:rPr>
              <a:t>Mayings</a:t>
            </a:r>
            <a:r>
              <a:rPr lang="en-US" b="0" dirty="0">
                <a:solidFill>
                  <a:srgbClr val="362819"/>
                </a:solidFill>
                <a:latin typeface="Palatino Linotype" panose="02040502050505030304" pitchFamily="18" charset="0"/>
              </a:rPr>
              <a:t>" which the Country people hold in the North of </a:t>
            </a:r>
            <a:r>
              <a:rPr lang="en-US" b="0" dirty="0">
                <a:solidFill>
                  <a:srgbClr val="003399"/>
                </a:solidFill>
                <a:latin typeface="Palatino Linotype" panose="02040502050505030304" pitchFamily="18" charset="0"/>
              </a:rPr>
              <a:t>Hampshire</a:t>
            </a:r>
            <a:r>
              <a:rPr lang="en-US" b="0" dirty="0">
                <a:solidFill>
                  <a:srgbClr val="362819"/>
                </a:solidFill>
                <a:latin typeface="Palatino Linotype" panose="02040502050505030304" pitchFamily="18" charset="0"/>
              </a:rPr>
              <a:t>--I mention this to you because perhaps on account of the subject you might like to keep room for it this Month--It will be rather longer than the enclosed but not much.</a:t>
            </a:r>
            <a:br>
              <a:rPr lang="en-US" b="0" dirty="0">
                <a:solidFill>
                  <a:srgbClr val="362819"/>
                </a:solidFill>
                <a:latin typeface="Palatino Linotype" panose="02040502050505030304" pitchFamily="18" charset="0"/>
              </a:rPr>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34389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869AE19-FB80-5A43-BFA5-9E405712C989}"/>
                  </a:ext>
                </a:extLst>
              </p14:cNvPr>
              <p14:cNvContentPartPr/>
              <p14:nvPr/>
            </p14:nvContentPartPr>
            <p14:xfrm>
              <a:off x="905986" y="-549067"/>
              <a:ext cx="360" cy="360"/>
            </p14:xfrm>
          </p:contentPart>
        </mc:Choice>
        <mc:Fallback>
          <p:pic>
            <p:nvPicPr>
              <p:cNvPr id="6" name="Ink 5">
                <a:extLst>
                  <a:ext uri="{FF2B5EF4-FFF2-40B4-BE49-F238E27FC236}">
                    <a16:creationId xmlns:a16="http://schemas.microsoft.com/office/drawing/2014/main" id="{A869AE19-FB80-5A43-BFA5-9E405712C989}"/>
                  </a:ext>
                </a:extLst>
              </p:cNvPr>
              <p:cNvPicPr/>
              <p:nvPr/>
            </p:nvPicPr>
            <p:blipFill>
              <a:blip r:embed="rId4"/>
              <a:stretch>
                <a:fillRect/>
              </a:stretch>
            </p:blipFill>
            <p:spPr>
              <a:xfrm>
                <a:off x="896986" y="-558067"/>
                <a:ext cx="18000" cy="18000"/>
              </a:xfrm>
              <a:prstGeom prst="rect">
                <a:avLst/>
              </a:prstGeom>
            </p:spPr>
          </p:pic>
        </mc:Fallback>
      </mc:AlternateContent>
      <p:pic>
        <p:nvPicPr>
          <p:cNvPr id="15" name="Picture 14">
            <a:extLst>
              <a:ext uri="{FF2B5EF4-FFF2-40B4-BE49-F238E27FC236}">
                <a16:creationId xmlns:a16="http://schemas.microsoft.com/office/drawing/2014/main" id="{EF6DDCB9-F286-904C-B718-BE3443B9B74D}"/>
              </a:ext>
            </a:extLst>
          </p:cNvPr>
          <p:cNvPicPr>
            <a:picLocks noChangeAspect="1"/>
          </p:cNvPicPr>
          <p:nvPr/>
        </p:nvPicPr>
        <p:blipFill>
          <a:blip r:embed="rId5"/>
          <a:stretch>
            <a:fillRect/>
          </a:stretch>
        </p:blipFill>
        <p:spPr>
          <a:xfrm>
            <a:off x="1010093" y="42181"/>
            <a:ext cx="7037235" cy="4997652"/>
          </a:xfrm>
          <a:prstGeom prst="rect">
            <a:avLst/>
          </a:prstGeom>
        </p:spPr>
      </p:pic>
    </p:spTree>
    <p:extLst>
      <p:ext uri="{BB962C8B-B14F-4D97-AF65-F5344CB8AC3E}">
        <p14:creationId xmlns:p14="http://schemas.microsoft.com/office/powerpoint/2010/main" val="174939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574FD1-F814-2F45-8F10-4E4FC567DA5A}"/>
              </a:ext>
            </a:extLst>
          </p:cNvPr>
          <p:cNvPicPr>
            <a:picLocks noChangeAspect="1"/>
          </p:cNvPicPr>
          <p:nvPr/>
        </p:nvPicPr>
        <p:blipFill>
          <a:blip r:embed="rId3"/>
          <a:stretch>
            <a:fillRect/>
          </a:stretch>
        </p:blipFill>
        <p:spPr>
          <a:xfrm>
            <a:off x="314551" y="0"/>
            <a:ext cx="5325132" cy="5143500"/>
          </a:xfrm>
          <a:prstGeom prst="rect">
            <a:avLst/>
          </a:prstGeom>
        </p:spPr>
      </p:pic>
      <p:pic>
        <p:nvPicPr>
          <p:cNvPr id="6" name="Picture 5">
            <a:extLst>
              <a:ext uri="{FF2B5EF4-FFF2-40B4-BE49-F238E27FC236}">
                <a16:creationId xmlns:a16="http://schemas.microsoft.com/office/drawing/2014/main" id="{612055C0-E600-3C4C-BCE6-DEEBE80F1DA2}"/>
              </a:ext>
            </a:extLst>
          </p:cNvPr>
          <p:cNvPicPr>
            <a:picLocks noChangeAspect="1"/>
          </p:cNvPicPr>
          <p:nvPr/>
        </p:nvPicPr>
        <p:blipFill>
          <a:blip r:embed="rId4"/>
          <a:stretch>
            <a:fillRect/>
          </a:stretch>
        </p:blipFill>
        <p:spPr>
          <a:xfrm>
            <a:off x="6278526" y="657890"/>
            <a:ext cx="2314253" cy="2769077"/>
          </a:xfrm>
          <a:prstGeom prst="rect">
            <a:avLst/>
          </a:prstGeom>
        </p:spPr>
      </p:pic>
      <p:sp>
        <p:nvSpPr>
          <p:cNvPr id="7" name="TextBox 6">
            <a:extLst>
              <a:ext uri="{FF2B5EF4-FFF2-40B4-BE49-F238E27FC236}">
                <a16:creationId xmlns:a16="http://schemas.microsoft.com/office/drawing/2014/main" id="{5B8FC9C5-CCC0-0D42-98EB-A2A9BDFE2179}"/>
              </a:ext>
            </a:extLst>
          </p:cNvPr>
          <p:cNvSpPr txBox="1"/>
          <p:nvPr/>
        </p:nvSpPr>
        <p:spPr>
          <a:xfrm>
            <a:off x="6113721" y="3839279"/>
            <a:ext cx="2643862" cy="646331"/>
          </a:xfrm>
          <a:prstGeom prst="rect">
            <a:avLst/>
          </a:prstGeom>
          <a:noFill/>
        </p:spPr>
        <p:txBody>
          <a:bodyPr wrap="square" rtlCol="0">
            <a:spAutoFit/>
          </a:bodyPr>
          <a:lstStyle/>
          <a:p>
            <a:r>
              <a:rPr lang="en-US" sz="1800" dirty="0"/>
              <a:t>Digital Mitford project: </a:t>
            </a:r>
            <a:r>
              <a:rPr lang="en-US" sz="1800" dirty="0">
                <a:hlinkClick r:id="rId5"/>
              </a:rPr>
              <a:t>https://digitalmitford.org</a:t>
            </a:r>
            <a:r>
              <a:rPr lang="en-US" sz="1800" dirty="0"/>
              <a:t> </a:t>
            </a:r>
          </a:p>
        </p:txBody>
      </p:sp>
    </p:spTree>
    <p:extLst>
      <p:ext uri="{BB962C8B-B14F-4D97-AF65-F5344CB8AC3E}">
        <p14:creationId xmlns:p14="http://schemas.microsoft.com/office/powerpoint/2010/main" val="59406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187D-4D9E-FE4A-9CFA-649011652290}"/>
              </a:ext>
            </a:extLst>
          </p:cNvPr>
          <p:cNvSpPr>
            <a:spLocks noGrp="1"/>
          </p:cNvSpPr>
          <p:nvPr>
            <p:ph type="title"/>
          </p:nvPr>
        </p:nvSpPr>
        <p:spPr>
          <a:xfrm>
            <a:off x="223283" y="191829"/>
            <a:ext cx="8697433" cy="609600"/>
          </a:xfrm>
        </p:spPr>
        <p:txBody>
          <a:bodyPr/>
          <a:lstStyle/>
          <a:p>
            <a:r>
              <a:rPr lang="en-US" dirty="0"/>
              <a:t>Pull data from XML trees, weave it into network graphs</a:t>
            </a:r>
          </a:p>
        </p:txBody>
      </p:sp>
      <p:pic>
        <p:nvPicPr>
          <p:cNvPr id="5" name="Picture 4">
            <a:extLst>
              <a:ext uri="{FF2B5EF4-FFF2-40B4-BE49-F238E27FC236}">
                <a16:creationId xmlns:a16="http://schemas.microsoft.com/office/drawing/2014/main" id="{408CD104-F1B5-5D4C-9940-CBA7A5E9C754}"/>
              </a:ext>
            </a:extLst>
          </p:cNvPr>
          <p:cNvPicPr>
            <a:picLocks noChangeAspect="1"/>
          </p:cNvPicPr>
          <p:nvPr/>
        </p:nvPicPr>
        <p:blipFill>
          <a:blip r:embed="rId3"/>
          <a:stretch>
            <a:fillRect/>
          </a:stretch>
        </p:blipFill>
        <p:spPr>
          <a:xfrm>
            <a:off x="-18322" y="4064788"/>
            <a:ext cx="9144000" cy="1771650"/>
          </a:xfrm>
          <a:prstGeom prst="rect">
            <a:avLst/>
          </a:prstGeom>
        </p:spPr>
      </p:pic>
      <p:pic>
        <p:nvPicPr>
          <p:cNvPr id="9" name="Picture 8">
            <a:extLst>
              <a:ext uri="{FF2B5EF4-FFF2-40B4-BE49-F238E27FC236}">
                <a16:creationId xmlns:a16="http://schemas.microsoft.com/office/drawing/2014/main" id="{5447ADD2-4274-044F-9247-E1340C1C3953}"/>
              </a:ext>
            </a:extLst>
          </p:cNvPr>
          <p:cNvPicPr>
            <a:picLocks noChangeAspect="1"/>
          </p:cNvPicPr>
          <p:nvPr/>
        </p:nvPicPr>
        <p:blipFill>
          <a:blip r:embed="rId4"/>
          <a:stretch>
            <a:fillRect/>
          </a:stretch>
        </p:blipFill>
        <p:spPr>
          <a:xfrm>
            <a:off x="223283" y="801429"/>
            <a:ext cx="4450299" cy="3539584"/>
          </a:xfrm>
          <a:prstGeom prst="rect">
            <a:avLst/>
          </a:prstGeom>
        </p:spPr>
      </p:pic>
      <p:pic>
        <p:nvPicPr>
          <p:cNvPr id="13" name="Picture 12">
            <a:extLst>
              <a:ext uri="{FF2B5EF4-FFF2-40B4-BE49-F238E27FC236}">
                <a16:creationId xmlns:a16="http://schemas.microsoft.com/office/drawing/2014/main" id="{C288222A-EA4E-2048-BBFE-6B8274D51758}"/>
              </a:ext>
            </a:extLst>
          </p:cNvPr>
          <p:cNvPicPr>
            <a:picLocks noChangeAspect="1"/>
          </p:cNvPicPr>
          <p:nvPr/>
        </p:nvPicPr>
        <p:blipFill>
          <a:blip r:embed="rId5"/>
          <a:stretch>
            <a:fillRect/>
          </a:stretch>
        </p:blipFill>
        <p:spPr>
          <a:xfrm>
            <a:off x="4712025" y="866248"/>
            <a:ext cx="2607785" cy="2178493"/>
          </a:xfrm>
          <a:prstGeom prst="rect">
            <a:avLst/>
          </a:prstGeom>
        </p:spPr>
      </p:pic>
      <p:pic>
        <p:nvPicPr>
          <p:cNvPr id="15" name="Picture 14">
            <a:extLst>
              <a:ext uri="{FF2B5EF4-FFF2-40B4-BE49-F238E27FC236}">
                <a16:creationId xmlns:a16="http://schemas.microsoft.com/office/drawing/2014/main" id="{AB2EE669-289C-8748-BED1-AEA16425297A}"/>
              </a:ext>
            </a:extLst>
          </p:cNvPr>
          <p:cNvPicPr>
            <a:picLocks noChangeAspect="1"/>
          </p:cNvPicPr>
          <p:nvPr/>
        </p:nvPicPr>
        <p:blipFill>
          <a:blip r:embed="rId6"/>
          <a:stretch>
            <a:fillRect/>
          </a:stretch>
        </p:blipFill>
        <p:spPr>
          <a:xfrm>
            <a:off x="5696243" y="2841522"/>
            <a:ext cx="2828768" cy="1771650"/>
          </a:xfrm>
          <a:prstGeom prst="rect">
            <a:avLst/>
          </a:prstGeom>
        </p:spPr>
      </p:pic>
    </p:spTree>
    <p:extLst>
      <p:ext uri="{BB962C8B-B14F-4D97-AF65-F5344CB8AC3E}">
        <p14:creationId xmlns:p14="http://schemas.microsoft.com/office/powerpoint/2010/main" val="342177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9C9BF5-9BB5-7F44-A1A9-4C5FE1BAD6B9}"/>
              </a:ext>
            </a:extLst>
          </p:cNvPr>
          <p:cNvPicPr>
            <a:picLocks noChangeAspect="1"/>
          </p:cNvPicPr>
          <p:nvPr/>
        </p:nvPicPr>
        <p:blipFill>
          <a:blip r:embed="rId2"/>
          <a:stretch>
            <a:fillRect/>
          </a:stretch>
        </p:blipFill>
        <p:spPr>
          <a:xfrm>
            <a:off x="0" y="0"/>
            <a:ext cx="3232298" cy="2169625"/>
          </a:xfrm>
          <a:prstGeom prst="rect">
            <a:avLst/>
          </a:prstGeom>
        </p:spPr>
      </p:pic>
      <p:pic>
        <p:nvPicPr>
          <p:cNvPr id="6" name="Picture 5">
            <a:extLst>
              <a:ext uri="{FF2B5EF4-FFF2-40B4-BE49-F238E27FC236}">
                <a16:creationId xmlns:a16="http://schemas.microsoft.com/office/drawing/2014/main" id="{05FDDEED-909A-F64C-8C64-2AB6051C858C}"/>
              </a:ext>
            </a:extLst>
          </p:cNvPr>
          <p:cNvPicPr>
            <a:picLocks noChangeAspect="1"/>
          </p:cNvPicPr>
          <p:nvPr/>
        </p:nvPicPr>
        <p:blipFill>
          <a:blip r:embed="rId3"/>
          <a:stretch>
            <a:fillRect/>
          </a:stretch>
        </p:blipFill>
        <p:spPr>
          <a:xfrm>
            <a:off x="2893872" y="1669312"/>
            <a:ext cx="6250128" cy="3361096"/>
          </a:xfrm>
          <a:prstGeom prst="rect">
            <a:avLst/>
          </a:prstGeom>
        </p:spPr>
      </p:pic>
      <p:sp>
        <p:nvSpPr>
          <p:cNvPr id="7" name="TextBox 6">
            <a:extLst>
              <a:ext uri="{FF2B5EF4-FFF2-40B4-BE49-F238E27FC236}">
                <a16:creationId xmlns:a16="http://schemas.microsoft.com/office/drawing/2014/main" id="{4FF1E7D2-3246-2F4E-A32A-7D30659B8917}"/>
              </a:ext>
            </a:extLst>
          </p:cNvPr>
          <p:cNvSpPr txBox="1"/>
          <p:nvPr/>
        </p:nvSpPr>
        <p:spPr>
          <a:xfrm>
            <a:off x="3583172" y="113092"/>
            <a:ext cx="4901609" cy="1600438"/>
          </a:xfrm>
          <a:prstGeom prst="rect">
            <a:avLst/>
          </a:prstGeom>
          <a:noFill/>
        </p:spPr>
        <p:txBody>
          <a:bodyPr wrap="square" rtlCol="0">
            <a:spAutoFit/>
          </a:bodyPr>
          <a:lstStyle/>
          <a:p>
            <a:r>
              <a:rPr lang="en-US" b="1" dirty="0"/>
              <a:t>Data pulled from XML markup of Robert Southey’s annotated epic poem, </a:t>
            </a:r>
            <a:r>
              <a:rPr lang="en-US" b="1" i="1" dirty="0" err="1"/>
              <a:t>Thalaba</a:t>
            </a:r>
            <a:r>
              <a:rPr lang="en-US" b="1" i="1" dirty="0"/>
              <a:t> the Destroyer </a:t>
            </a:r>
            <a:r>
              <a:rPr lang="en-US" b="1" dirty="0"/>
              <a:t>(1801)</a:t>
            </a:r>
          </a:p>
          <a:p>
            <a:endParaRPr lang="en-US" dirty="0"/>
          </a:p>
          <a:p>
            <a:pPr marL="285750" indent="-285750">
              <a:buFont typeface="Arial" panose="020B0604020202020204" pitchFamily="34" charset="0"/>
              <a:buChar char="•"/>
            </a:pPr>
            <a:r>
              <a:rPr lang="en-US" dirty="0"/>
              <a:t>Mappable and mythical places (node colors)</a:t>
            </a:r>
          </a:p>
          <a:p>
            <a:pPr marL="285750" indent="-285750">
              <a:buFont typeface="Arial" panose="020B0604020202020204" pitchFamily="34" charset="0"/>
              <a:buChar char="•"/>
            </a:pPr>
            <a:r>
              <a:rPr lang="en-US" dirty="0"/>
              <a:t>Location in main text or footnotes (edge colors)</a:t>
            </a:r>
          </a:p>
          <a:p>
            <a:pPr marL="285750" indent="-285750">
              <a:buFont typeface="Arial" panose="020B0604020202020204" pitchFamily="34" charset="0"/>
              <a:buChar char="•"/>
            </a:pPr>
            <a:r>
              <a:rPr lang="en-US" dirty="0"/>
              <a:t>If in main text: weighted if the character visits the place, unweighted if analogy or allusion to a place</a:t>
            </a:r>
          </a:p>
        </p:txBody>
      </p:sp>
      <p:sp>
        <p:nvSpPr>
          <p:cNvPr id="9" name="TextBox 8">
            <a:extLst>
              <a:ext uri="{FF2B5EF4-FFF2-40B4-BE49-F238E27FC236}">
                <a16:creationId xmlns:a16="http://schemas.microsoft.com/office/drawing/2014/main" id="{7BA2C3D2-9B11-AE4A-B1C9-E6E5FB6C8CFF}"/>
              </a:ext>
            </a:extLst>
          </p:cNvPr>
          <p:cNvSpPr txBox="1"/>
          <p:nvPr/>
        </p:nvSpPr>
        <p:spPr>
          <a:xfrm>
            <a:off x="340242" y="2571750"/>
            <a:ext cx="2392325" cy="954107"/>
          </a:xfrm>
          <a:prstGeom prst="rect">
            <a:avLst/>
          </a:prstGeom>
          <a:noFill/>
        </p:spPr>
        <p:txBody>
          <a:bodyPr wrap="square" rtlCol="0">
            <a:spAutoFit/>
          </a:bodyPr>
          <a:lstStyle/>
          <a:p>
            <a:r>
              <a:rPr lang="en-US" dirty="0"/>
              <a:t>Project site: </a:t>
            </a:r>
            <a:r>
              <a:rPr lang="en-US" dirty="0">
                <a:hlinkClick r:id="rId4"/>
              </a:rPr>
              <a:t>Juxtapositions of place in Robert Southey’s </a:t>
            </a:r>
            <a:r>
              <a:rPr lang="en-US" i="1" dirty="0" err="1">
                <a:hlinkClick r:id="rId4"/>
              </a:rPr>
              <a:t>Thalaba</a:t>
            </a:r>
            <a:r>
              <a:rPr lang="en-US" i="1" dirty="0">
                <a:hlinkClick r:id="rId4"/>
              </a:rPr>
              <a:t> the Destroyer</a:t>
            </a:r>
            <a:endParaRPr lang="en-US" i="1" dirty="0"/>
          </a:p>
        </p:txBody>
      </p:sp>
    </p:spTree>
    <p:extLst>
      <p:ext uri="{BB962C8B-B14F-4D97-AF65-F5344CB8AC3E}">
        <p14:creationId xmlns:p14="http://schemas.microsoft.com/office/powerpoint/2010/main" val="272452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BE80-E7C0-DA47-B257-FAA7DB504F24}"/>
              </a:ext>
            </a:extLst>
          </p:cNvPr>
          <p:cNvSpPr>
            <a:spLocks noGrp="1"/>
          </p:cNvSpPr>
          <p:nvPr>
            <p:ph type="title"/>
          </p:nvPr>
        </p:nvSpPr>
        <p:spPr/>
        <p:txBody>
          <a:bodyPr/>
          <a:lstStyle/>
          <a:p>
            <a:r>
              <a:rPr lang="en-US" dirty="0"/>
              <a:t>XML trees interweave with other trees: a forest data ecosystem </a:t>
            </a:r>
          </a:p>
        </p:txBody>
      </p:sp>
      <p:pic>
        <p:nvPicPr>
          <p:cNvPr id="6" name="Picture 5">
            <a:extLst>
              <a:ext uri="{FF2B5EF4-FFF2-40B4-BE49-F238E27FC236}">
                <a16:creationId xmlns:a16="http://schemas.microsoft.com/office/drawing/2014/main" id="{85D7D5C7-3069-E141-824B-39A861686D86}"/>
              </a:ext>
            </a:extLst>
          </p:cNvPr>
          <p:cNvPicPr>
            <a:picLocks noChangeAspect="1"/>
          </p:cNvPicPr>
          <p:nvPr/>
        </p:nvPicPr>
        <p:blipFill>
          <a:blip r:embed="rId3"/>
          <a:stretch>
            <a:fillRect/>
          </a:stretch>
        </p:blipFill>
        <p:spPr>
          <a:xfrm>
            <a:off x="265076" y="1138284"/>
            <a:ext cx="4689697" cy="3867287"/>
          </a:xfrm>
          <a:prstGeom prst="rect">
            <a:avLst/>
          </a:prstGeom>
        </p:spPr>
      </p:pic>
      <p:pic>
        <p:nvPicPr>
          <p:cNvPr id="11" name="Picture 10">
            <a:extLst>
              <a:ext uri="{FF2B5EF4-FFF2-40B4-BE49-F238E27FC236}">
                <a16:creationId xmlns:a16="http://schemas.microsoft.com/office/drawing/2014/main" id="{BE4C1A44-8A66-704D-80C2-9B25CE00A4F7}"/>
              </a:ext>
            </a:extLst>
          </p:cNvPr>
          <p:cNvPicPr>
            <a:picLocks noChangeAspect="1"/>
          </p:cNvPicPr>
          <p:nvPr/>
        </p:nvPicPr>
        <p:blipFill>
          <a:blip r:embed="rId4"/>
          <a:stretch>
            <a:fillRect/>
          </a:stretch>
        </p:blipFill>
        <p:spPr>
          <a:xfrm>
            <a:off x="4263657" y="1044782"/>
            <a:ext cx="4792034" cy="4098718"/>
          </a:xfrm>
          <a:prstGeom prst="rect">
            <a:avLst/>
          </a:prstGeom>
        </p:spPr>
      </p:pic>
    </p:spTree>
    <p:extLst>
      <p:ext uri="{BB962C8B-B14F-4D97-AF65-F5344CB8AC3E}">
        <p14:creationId xmlns:p14="http://schemas.microsoft.com/office/powerpoint/2010/main" val="239333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99D5-6AEE-974C-A4C5-7E8820BE88DC}"/>
              </a:ext>
            </a:extLst>
          </p:cNvPr>
          <p:cNvSpPr>
            <a:spLocks noGrp="1"/>
          </p:cNvSpPr>
          <p:nvPr>
            <p:ph type="title"/>
          </p:nvPr>
        </p:nvSpPr>
        <p:spPr/>
        <p:txBody>
          <a:bodyPr/>
          <a:lstStyle/>
          <a:p>
            <a:r>
              <a:rPr lang="en-US" dirty="0"/>
              <a:t>XML and TEI grow community data forests with trees</a:t>
            </a:r>
          </a:p>
        </p:txBody>
      </p:sp>
      <p:pic>
        <p:nvPicPr>
          <p:cNvPr id="5" name="Picture 4">
            <a:extLst>
              <a:ext uri="{FF2B5EF4-FFF2-40B4-BE49-F238E27FC236}">
                <a16:creationId xmlns:a16="http://schemas.microsoft.com/office/drawing/2014/main" id="{F6F84ABB-177F-364A-8581-475831B1411A}"/>
              </a:ext>
            </a:extLst>
          </p:cNvPr>
          <p:cNvPicPr>
            <a:picLocks noChangeAspect="1"/>
          </p:cNvPicPr>
          <p:nvPr/>
        </p:nvPicPr>
        <p:blipFill>
          <a:blip r:embed="rId3"/>
          <a:stretch>
            <a:fillRect/>
          </a:stretch>
        </p:blipFill>
        <p:spPr>
          <a:xfrm>
            <a:off x="797441" y="823099"/>
            <a:ext cx="7123962" cy="4121483"/>
          </a:xfrm>
          <a:prstGeom prst="rect">
            <a:avLst/>
          </a:prstGeom>
        </p:spPr>
      </p:pic>
    </p:spTree>
    <p:extLst>
      <p:ext uri="{BB962C8B-B14F-4D97-AF65-F5344CB8AC3E}">
        <p14:creationId xmlns:p14="http://schemas.microsoft.com/office/powerpoint/2010/main" val="261760004"/>
      </p:ext>
    </p:extLst>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1080</TotalTime>
  <Words>1280</Words>
  <Application>Microsoft Macintosh PowerPoint</Application>
  <PresentationFormat>On-screen Show (16:9)</PresentationFormat>
  <Paragraphs>54</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Open Sans</vt:lpstr>
      <vt:lpstr>Times</vt:lpstr>
      <vt:lpstr>Palatino Linotype</vt:lpstr>
      <vt:lpstr>CMU PPT Theme</vt:lpstr>
      <vt:lpstr>PowerPoint Presentation</vt:lpstr>
      <vt:lpstr>XML is a tree</vt:lpstr>
      <vt:lpstr>Your text is not a tree,  but markup data grows on trees…  I avail myself of the return of our friend Mr. Talfourd to send you another Article for the Magazine[2] --I have one ^half written, which you shall have by the middle of next week at latest--much sooner if I can find an opportunity--[Gap: 1 chars, reason: torn.][o]n the subject of the "Mayings" which the Country people hold in the North of Hampshire--I mention this to you because perhaps on account of the subject you might like to keep room for it this Month--It will be rather longer than the enclosed but not much.     </vt:lpstr>
      <vt:lpstr>PowerPoint Presentation</vt:lpstr>
      <vt:lpstr>PowerPoint Presentation</vt:lpstr>
      <vt:lpstr>Pull data from XML trees, weave it into network graphs</vt:lpstr>
      <vt:lpstr>PowerPoint Presentation</vt:lpstr>
      <vt:lpstr>XML trees interweave with other trees: a forest data ecosystem </vt:lpstr>
      <vt:lpstr>XML and TEI grow community data forests with trees</vt:lpstr>
      <vt:lpstr>Into the forest! For more information and guidance…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Beshero-Bondar, Elisa Eileen</cp:lastModifiedBy>
  <cp:revision>28</cp:revision>
  <dcterms:modified xsi:type="dcterms:W3CDTF">2019-06-18T17:17:44Z</dcterms:modified>
</cp:coreProperties>
</file>